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302" r:id="rId6"/>
    <p:sldId id="414" r:id="rId7"/>
    <p:sldId id="284" r:id="rId8"/>
    <p:sldId id="286" r:id="rId9"/>
    <p:sldId id="285" r:id="rId10"/>
    <p:sldId id="287" r:id="rId11"/>
    <p:sldId id="410" r:id="rId12"/>
    <p:sldId id="415" r:id="rId13"/>
    <p:sldId id="386" r:id="rId14"/>
    <p:sldId id="403" r:id="rId15"/>
    <p:sldId id="412" r:id="rId16"/>
    <p:sldId id="39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425" autoAdjust="0"/>
  </p:normalViewPr>
  <p:slideViewPr>
    <p:cSldViewPr snapToGrid="0">
      <p:cViewPr>
        <p:scale>
          <a:sx n="100" d="100"/>
          <a:sy n="100" d="100"/>
        </p:scale>
        <p:origin x="85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43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Здесь выделяются некоторые из различных выходных данных (не презентации), а также различные способы их применения. Признание того, что письменные выходные данные представляют собой только один аспект отчетности и распространения. В значительной степени это также осуществляется посредством презентаций и собраний.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042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Результаты NSCA можно использовать, применяя логическую структуру, аналогичную используемой в новом комплексном подходе EVM.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969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Зачем проводят NSCA? На что они хотят повлиять?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972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Имеется большое количество аналитических данных, многие из которых автоматически сформированы набором инструментов.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4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Цель здесь заключается в том, чтобы более подробно рассмотреть, как будут использоваться оба показателя, и начать анализ того, как два набора сведений соотносятся друг с другом. 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Для КПЭ: в чем заключаются проблемы с эффективностью, можно ли их объяснить недостаточной зрелостью.  </a:t>
            </a:r>
          </a:p>
          <a:p>
            <a:pPr algn="l" rtl="0"/>
            <a:r>
              <a:rPr lang="ru-Ru" b="0" i="0" u="none" baseline="0"/>
              <a:t>В части   модели технологической зрелости: если зрелость находится на низком уровне, как это влияет на эффективность </a:t>
            </a:r>
          </a:p>
          <a:p>
            <a:pPr algn="l" rtl="0"/>
            <a:r>
              <a:rPr lang="ru-Ru" b="0" i="0" u="none" baseline="0"/>
              <a:t>В отношении   модели технологической зрелости можно также обсудить вариативность между объектами какого-либо одного уровня </a:t>
            </a:r>
          </a:p>
          <a:p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832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Понимание возможностей и эффективности дает полную картину текущего состояния цепи поставок.  Теоретически, высоко развитые возможности должны давать системе высокую эффективность (и наоборот). Однако, в реальности это не всегда так. Оценка национальной цепи поставок является источником данных как для лучшего планирования, так и для лучшего управления эффективностью.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E53E3F81-CFC9-4505-B598-CBFC1ED168D8}" type="slidenum">
              <a:r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308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Задача данного слайда заключается в том, чтобы убедить в наличии отличий между возможностями и КПЭ: что происходит, если они совпадают или не совпадают. Задача данного слайда заключается в том, чтобы прояснить различия между   моделью технологической зрелости и Эффективностью и объяснить причину важности обоих элементов. </a:t>
            </a:r>
          </a:p>
          <a:p>
            <a:pPr marL="0" indent="0" algn="l" rtl="0">
              <a:buNone/>
            </a:pPr>
            <a:r>
              <a:rPr lang="ru-Ru" b="0" i="0" u="none" baseline="0"/>
              <a:t>Низкая эффективность при серьезных пробелах в возможностях не будет сюрпризом.</a:t>
            </a:r>
          </a:p>
          <a:p>
            <a:pPr marL="0" indent="0" algn="l" rtl="0">
              <a:buNone/>
            </a:pPr>
            <a:r>
              <a:rPr lang="ru-Ru" b="0" i="0" u="none" baseline="0"/>
              <a:t>Другие предположения, которые могут не подтвердиться: большие возможности всегда приводят к более высокой эффективности. </a:t>
            </a:r>
          </a:p>
          <a:p>
            <a:pPr marL="0" indent="0" algn="l" rtl="0">
              <a:buNone/>
            </a:pPr>
            <a:r>
              <a:rPr lang="ru-Ru" b="0" i="0" u="none" baseline="0"/>
              <a:t>Низкие возможности могут обладать высокой эффективностью, например, при наличии мощной поддержки/содействия, оказываемого «за пределами» системы. </a:t>
            </a:r>
            <a:endParaRPr lang="ru-Ru" dirty="0"/>
          </a:p>
          <a:p>
            <a:pPr marL="0" indent="0" algn="l" rtl="0">
              <a:buNone/>
            </a:pPr>
            <a:endParaRPr lang="ru-Ru" dirty="0"/>
          </a:p>
          <a:p>
            <a:pPr marL="0" indent="0" algn="l" rtl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4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Ключевые аспекты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Существует большой объем данных, изучение которых можно продолжить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В целом, следует рассматривать как отправную точку, создание гипотезы для дальнейшей ее проверки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Ограничения</a:t>
            </a:r>
          </a:p>
          <a:p>
            <a:pPr marL="685800" lvl="1" indent="-228600" algn="l" rtl="0">
              <a:buAutoNum type="arabicPeriod"/>
            </a:pPr>
            <a:r>
              <a:rPr lang="ru-Ru" b="0" i="0" u="none" baseline="0"/>
              <a:t>Исследование не предназначено для регрессии, так как не имеет «сильной» выборки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97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Различные типы шаблонов, предназначенных для распространения оценки национальной цепи поставок; в каждом имеются свои собственные процессы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260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Имеется большое количество аналитических данных, многие из которых автоматически сформированы набором инструментов.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4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Основной аудиторией являются заинтересованные стороны на уровне страны. Сюда входит правительство, предприятия с участием государственного капитала и партнеры/спонсоры на государственном и региональном/местном уровне. Другие заинтересованные стороны также имеют заинтересованность в результатах и последующих планах. Глобальная аудитория также, скорее всего, будет заинтересована как в результатах оценки национальной цепи поставок, так и в последующих мерах по улучшению ситуации.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11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805" y="563534"/>
            <a:ext cx="10363200" cy="701731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32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7B8E82A-802F-40EF-AC85-839C9916D43F}" type="datetime1">
              <a:rPr lang="en-US" altLang="en-US" smtClean="0"/>
              <a:t>8/15/2022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21450"/>
            <a:ext cx="38608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 dirty="0"/>
              <a:t>DRAFT 1.0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CF8A37C-50C7-4C94-BC3B-1EF8954AE51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774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mp"/><Relationship Id="rId4" Type="http://schemas.openxmlformats.org/officeDocument/2006/relationships/image" Target="../media/image7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1211263" indent="-1211263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  Анализ, отчетность и применение</a:t>
            </a:r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 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679996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76516" y="292099"/>
            <a:ext cx="11446626" cy="5808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инвестиций в цепи поставок — использование выходных данных NSCA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31767" y="1179197"/>
            <a:ext cx="11288684" cy="5678803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Политика/план действий ―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информирует министерство здравоохранения и руководство спонсоров о том, какие меры должны быть приняты и какие выгоды получит страна.</a:t>
            </a:r>
          </a:p>
          <a:p>
            <a:pPr algn="l" rtl="0">
              <a:lnSpc>
                <a:spcPct val="120000"/>
              </a:lnSpc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Таблица данных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― представляет в сжатом виде общую слабость, описывает текущую ситуацию и обеспечивает мониторинг влияния инвестиций. Поддерживает политику/план действий, обеспечивая верное направление для принятия мер.</a:t>
            </a:r>
          </a:p>
          <a:p>
            <a:pPr algn="l" rtl="0">
              <a:lnSpc>
                <a:spcPct val="120000"/>
              </a:lnSpc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Технический отчет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дает техническому персоналу и руководству центров медицинского обслуживания (CMS) подробное описание слабых и сильных сторон системы как в плане эффективности, так и в плане возможностей. Поддерживает определение приоритетов для инвестиций.</a:t>
            </a:r>
          </a:p>
          <a:p>
            <a:pPr algn="l" rtl="0">
              <a:lnSpc>
                <a:spcPct val="120000"/>
              </a:lnSpc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Аналитические таблицы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― дают возможность подробного анализа для определения конкретных слабых мест и пробелов с точки зрения технической составляющей, уровня цепи поставок и географических особенностей с целью оптимального направления инвестиций. </a:t>
            </a:r>
          </a:p>
          <a:p>
            <a:pPr lvl="1"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Например, на каких уровнях цепи поставок задерживается информация? Какие регионы наиболее остро нуждаются в совершенствовании инфраструктуры? Какие конкретно существуют пробелы в прогнозировании и планировании поставок?</a:t>
            </a:r>
          </a:p>
        </p:txBody>
      </p:sp>
    </p:spTree>
    <p:extLst>
      <p:ext uri="{BB962C8B-B14F-4D97-AF65-F5344CB8AC3E}">
        <p14:creationId xmlns:p14="http://schemas.microsoft.com/office/powerpoint/2010/main" val="276580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444" y="244682"/>
            <a:ext cx="4402587" cy="2451620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Структура EVM для применения результатов оценки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031" y="244682"/>
            <a:ext cx="5416354" cy="6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771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13001" y="416983"/>
            <a:ext cx="10363200" cy="5808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Способы использования результатов NSCA (неисчерпывающий перечень!)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38296" y="1269089"/>
            <a:ext cx="5551686" cy="5297025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Руководство инвестициями в цепи поставок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Информация для национального стратегического планирования и/или проектирования/реформирования системы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Поддержка усилий по повышению эффективности работы на национальном уровне и/или совершенствованию процессов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Поддержка формирования политик и принятия решений на национальном уровне для цепей поставок и медицинских изделий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Предоставление информации о текущем состоянии и обеспечение мониторинга улучшений с течением времени</a:t>
            </a:r>
          </a:p>
          <a:p>
            <a:pPr>
              <a:lnSpc>
                <a:spcPct val="120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0" descr="C:\Users\kpilz\Pictures\PPT art\newspaper-Everything possi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020" y="1537397"/>
            <a:ext cx="5683404" cy="401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6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Microsoft Excel - KPI non-central analysis Uganda_5.25.18_COMPILED HCs_6.28.18.xls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5" r="48637" b="-1177"/>
          <a:stretch/>
        </p:blipFill>
        <p:spPr>
          <a:xfrm>
            <a:off x="85336" y="710004"/>
            <a:ext cx="4594240" cy="5002306"/>
          </a:xfrm>
          <a:prstGeom prst="rect">
            <a:avLst/>
          </a:prstGeom>
        </p:spPr>
      </p:pic>
      <p:pic>
        <p:nvPicPr>
          <p:cNvPr id="10" name="Picture 9" descr="Microsoft Excel - 30may18 v2 (with moh and NDA) cmm_survey_template for scoring Uganda_AO_6.29.18 bj.xlsx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178" y="0"/>
            <a:ext cx="7602279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86002" y="67230"/>
            <a:ext cx="1044229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rtl="0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Автоматический анализ   — Снимки экрана</a:t>
            </a:r>
            <a:endParaRPr lang="ru-Ru" alt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Microsoft Excel - 30may18 v2 (with moh and NDA) cmm_survey_template for scoring Uganda_AO_6.29.18 bj.xlsx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7" b="11530"/>
          <a:stretch/>
        </p:blipFill>
        <p:spPr>
          <a:xfrm>
            <a:off x="2300473" y="2495774"/>
            <a:ext cx="4213151" cy="472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/>
          <p:cNvSpPr>
            <a:spLocks noGrp="1"/>
          </p:cNvSpPr>
          <p:nvPr>
            <p:ph idx="1"/>
          </p:nvPr>
        </p:nvSpPr>
        <p:spPr>
          <a:xfrm>
            <a:off x="757238" y="1017634"/>
            <a:ext cx="10748962" cy="610302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ru-Ru" sz="2400" b="0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Объединение СММ с КПЭ для определения возможностей.</a:t>
            </a:r>
          </a:p>
        </p:txBody>
      </p:sp>
      <p:sp>
        <p:nvSpPr>
          <p:cNvPr id="46086" name="Title 5"/>
          <p:cNvSpPr>
            <a:spLocks noGrp="1"/>
          </p:cNvSpPr>
          <p:nvPr>
            <p:ph type="title"/>
          </p:nvPr>
        </p:nvSpPr>
        <p:spPr>
          <a:xfrm>
            <a:off x="1824038" y="-166091"/>
            <a:ext cx="8615362" cy="1311128"/>
          </a:xfrm>
        </p:spPr>
        <p:txBody>
          <a:bodyPr/>
          <a:lstStyle/>
          <a:p>
            <a:pPr algn="l" rtl="0" eaLnBrk="1" hangingPunct="1"/>
            <a:br>
              <a:rPr lang="ru-Ru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86339" y="1504997"/>
            <a:ext cx="3366709" cy="2057400"/>
            <a:chOff x="685800" y="1747838"/>
            <a:chExt cx="2819400" cy="2057400"/>
          </a:xfrm>
        </p:grpSpPr>
        <p:sp>
          <p:nvSpPr>
            <p:cNvPr id="10" name="Content Placeholder 7"/>
            <p:cNvSpPr txBox="1">
              <a:spLocks/>
            </p:cNvSpPr>
            <p:nvPr/>
          </p:nvSpPr>
          <p:spPr bwMode="auto">
            <a:xfrm>
              <a:off x="685800" y="2073275"/>
              <a:ext cx="2819400" cy="993775"/>
            </a:xfrm>
            <a:prstGeom prst="rect">
              <a:avLst/>
            </a:prstGeom>
            <a:noFill/>
            <a:ln w="28575">
              <a:solidFill>
                <a:srgbClr val="00336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2349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rgbClr val="154068"/>
                  </a:solidFill>
                  <a:latin typeface="+mn-lt"/>
                  <a:ea typeface="+mn-ea"/>
                  <a:cs typeface="+mn-cs"/>
                </a:defRPr>
              </a:lvl1pPr>
              <a:lvl2pPr marL="6921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93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-"/>
                <a:defRPr sz="1800">
                  <a:solidFill>
                    <a:schemeClr val="tx1"/>
                  </a:solidFill>
                  <a:latin typeface="+mn-lt"/>
                </a:defRPr>
              </a:lvl3pPr>
              <a:lvl4pPr marL="16065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637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209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81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353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925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rtl="0">
                <a:buNone/>
                <a:defRPr/>
              </a:pPr>
              <a:r>
                <a:rPr lang="ru-Ru" sz="14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Оценивает технологическую зрелость цепи поставок в сравнении с лучшими отраслевыми стандартами.</a:t>
              </a:r>
            </a:p>
            <a:p>
              <a:pPr marL="0" indent="0" algn="ctr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 algn="ctr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rtl="0"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Down Arrow 7"/>
            <p:cNvSpPr/>
            <p:nvPr/>
          </p:nvSpPr>
          <p:spPr>
            <a:xfrm>
              <a:off x="1312863" y="3195638"/>
              <a:ext cx="1563687" cy="609600"/>
            </a:xfrm>
            <a:prstGeom prst="downArrow">
              <a:avLst/>
            </a:prstGeom>
            <a:solidFill>
              <a:srgbClr val="003366"/>
            </a:solidFill>
            <a:ln w="254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anchor="ctr"/>
            <a:lstStyle/>
            <a:p>
              <a:pPr algn="ctr" rtl="0">
                <a:defRPr/>
              </a:pPr>
              <a:r>
                <a:rPr lang="ru-Ru" sz="1100" b="1" i="0" u="none" kern="0" baseline="0">
                  <a:solidFill>
                    <a:srgbClr val="FFFFFF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Выходные данные</a:t>
              </a:r>
            </a:p>
          </p:txBody>
        </p:sp>
        <p:sp>
          <p:nvSpPr>
            <p:cNvPr id="46090" name="TextBox 17"/>
            <p:cNvSpPr txBox="1">
              <a:spLocks noChangeArrowheads="1"/>
            </p:cNvSpPr>
            <p:nvPr/>
          </p:nvSpPr>
          <p:spPr bwMode="auto">
            <a:xfrm>
              <a:off x="685800" y="1747838"/>
              <a:ext cx="2819400" cy="276999"/>
            </a:xfrm>
            <a:prstGeom prst="rect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Aft>
                  <a:spcPts val="120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1pPr>
              <a:lvl2pPr marL="742950" indent="-285750">
                <a:spcAft>
                  <a:spcPts val="1200"/>
                </a:spcAft>
                <a:buFont typeface="Arial" panose="020B0604020202020204" pitchFamily="34" charset="0"/>
                <a:buChar char="–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9pPr>
            </a:lstStyle>
            <a:p>
              <a:pPr algn="ctr" rtl="0">
                <a:spcAft>
                  <a:spcPct val="0"/>
                </a:spcAft>
                <a:buFontTx/>
                <a:buNone/>
              </a:pPr>
              <a:r>
                <a:rPr lang="ru-Ru" sz="1200" b="1" i="0" u="none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СММ</a:t>
              </a:r>
            </a:p>
          </p:txBody>
        </p:sp>
      </p:grpSp>
      <p:sp>
        <p:nvSpPr>
          <p:cNvPr id="40972" name="TextBox 1"/>
          <p:cNvSpPr txBox="1">
            <a:spLocks noChangeArrowheads="1"/>
          </p:cNvSpPr>
          <p:nvPr/>
        </p:nvSpPr>
        <p:spPr bwMode="auto">
          <a:xfrm>
            <a:off x="516367" y="5555310"/>
            <a:ext cx="10989833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l" rtl="0">
              <a:spcAft>
                <a:spcPct val="0"/>
              </a:spcAft>
              <a:buFontTx/>
              <a:buChar char="•"/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Проанализируйте пробелы в возможностях, чтобы определить вероятные причины низкой эффективности</a:t>
            </a:r>
            <a:endParaRPr lang="ru-Ru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ct val="0"/>
              </a:spcAft>
              <a:buFontTx/>
              <a:buChar char="•"/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сфер потенциального вмешательства</a:t>
            </a:r>
          </a:p>
          <a:p>
            <a:pPr algn="l" rtl="0">
              <a:spcAft>
                <a:spcPct val="0"/>
              </a:spcAft>
              <a:buFontTx/>
              <a:buChar char="•"/>
              <a:defRPr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Оцените, привели те сферы развития возможностей, на которые было направлено основное внимание, </a:t>
            </a:r>
            <a:br>
              <a:rPr lang="en-US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хорошим результатам</a:t>
            </a:r>
            <a:endParaRPr lang="ru-Ru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49606" y="1504997"/>
            <a:ext cx="3293945" cy="2057400"/>
            <a:chOff x="5638800" y="1747838"/>
            <a:chExt cx="2900363" cy="2057400"/>
          </a:xfrm>
        </p:grpSpPr>
        <p:sp>
          <p:nvSpPr>
            <p:cNvPr id="11" name="Content Placeholder 9"/>
            <p:cNvSpPr txBox="1">
              <a:spLocks/>
            </p:cNvSpPr>
            <p:nvPr/>
          </p:nvSpPr>
          <p:spPr bwMode="auto">
            <a:xfrm>
              <a:off x="5638800" y="2073275"/>
              <a:ext cx="2900363" cy="993775"/>
            </a:xfrm>
            <a:prstGeom prst="rect">
              <a:avLst/>
            </a:prstGeom>
            <a:noFill/>
            <a:ln w="28575">
              <a:solidFill>
                <a:srgbClr val="003366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2349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rgbClr val="154068"/>
                  </a:solidFill>
                  <a:latin typeface="+mn-lt"/>
                  <a:ea typeface="+mn-ea"/>
                  <a:cs typeface="+mn-cs"/>
                </a:defRPr>
              </a:lvl1pPr>
              <a:lvl2pPr marL="6921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7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93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80000"/>
                <a:buFont typeface="Arial" charset="0"/>
                <a:buChar char="-"/>
                <a:defRPr sz="1800">
                  <a:solidFill>
                    <a:schemeClr val="tx1"/>
                  </a:solidFill>
                  <a:latin typeface="+mn-lt"/>
                </a:defRPr>
              </a:lvl3pPr>
              <a:lvl4pPr marL="16065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63750" indent="-23495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209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81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353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92550" indent="-23495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 rtl="0">
                <a:buNone/>
                <a:defRPr/>
              </a:pPr>
              <a:r>
                <a:rPr lang="ru-Ru" sz="14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Набор показателей, обеспечивающий всестороннюю оценку эффективности цепи поставок в сфере здравоохранения.</a:t>
              </a:r>
            </a:p>
            <a:p>
              <a:pPr marL="0" indent="0" algn="l" rtl="0">
                <a:buNone/>
                <a:defRPr/>
              </a:pPr>
              <a:endParaRPr lang="ru-Ru" sz="2000" kern="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91" name="TextBox 19"/>
            <p:cNvSpPr txBox="1">
              <a:spLocks noChangeArrowheads="1"/>
            </p:cNvSpPr>
            <p:nvPr/>
          </p:nvSpPr>
          <p:spPr bwMode="auto">
            <a:xfrm>
              <a:off x="5638800" y="1747838"/>
              <a:ext cx="2900363" cy="276999"/>
            </a:xfrm>
            <a:prstGeom prst="rect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Aft>
                  <a:spcPts val="120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1pPr>
              <a:lvl2pPr marL="742950" indent="-285750">
                <a:spcAft>
                  <a:spcPts val="1200"/>
                </a:spcAft>
                <a:buFont typeface="Arial" panose="020B0604020202020204" pitchFamily="34" charset="0"/>
                <a:buChar char="–"/>
                <a:defRPr sz="2000">
                  <a:solidFill>
                    <a:srgbClr val="635C5B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400">
                  <a:solidFill>
                    <a:srgbClr val="6C6463"/>
                  </a:solidFill>
                  <a:latin typeface="Gill Sans MT" pitchFamily="34" charset="0"/>
                  <a:ea typeface="Gill Sans MT" pitchFamily="34" charset="0"/>
                  <a:cs typeface="Gill Sans MT" pitchFamily="34" charset="0"/>
                </a:defRPr>
              </a:lvl9pPr>
            </a:lstStyle>
            <a:p>
              <a:pPr algn="ctr" rtl="0">
                <a:spcAft>
                  <a:spcPct val="0"/>
                </a:spcAft>
                <a:buFontTx/>
                <a:buNone/>
              </a:pPr>
              <a:r>
                <a:rPr lang="ru-Ru" sz="1200" b="1" i="0" u="none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КПЭ</a:t>
              </a:r>
            </a:p>
          </p:txBody>
        </p:sp>
        <p:sp>
          <p:nvSpPr>
            <p:cNvPr id="16" name="Down Arrow 12"/>
            <p:cNvSpPr/>
            <p:nvPr/>
          </p:nvSpPr>
          <p:spPr>
            <a:xfrm>
              <a:off x="6307138" y="3195638"/>
              <a:ext cx="1563687" cy="609600"/>
            </a:xfrm>
            <a:prstGeom prst="downArrow">
              <a:avLst/>
            </a:prstGeom>
            <a:solidFill>
              <a:srgbClr val="003366"/>
            </a:solidFill>
            <a:ln w="25400" cap="flat" cmpd="sng" algn="ctr">
              <a:solidFill>
                <a:srgbClr val="003366"/>
              </a:solidFill>
              <a:prstDash val="solid"/>
            </a:ln>
            <a:effectLst/>
          </p:spPr>
          <p:txBody>
            <a:bodyPr anchor="ctr"/>
            <a:lstStyle/>
            <a:p>
              <a:pPr algn="ctr" rtl="0">
                <a:defRPr/>
              </a:pPr>
              <a:r>
                <a:rPr lang="ru-Ru" sz="1100" b="1" i="0" u="none" kern="0" baseline="0">
                  <a:solidFill>
                    <a:srgbClr val="FFFFFF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Выходные данные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42521" y="3580252"/>
            <a:ext cx="3847278" cy="1614508"/>
            <a:chOff x="6831" y="1432656"/>
            <a:chExt cx="2041773" cy="1020886"/>
          </a:xfrm>
        </p:grpSpPr>
        <p:sp>
          <p:nvSpPr>
            <p:cNvPr id="18" name="Rounded Rectangle 17"/>
            <p:cNvSpPr/>
            <p:nvPr/>
          </p:nvSpPr>
          <p:spPr>
            <a:xfrm>
              <a:off x="6831" y="1432656"/>
              <a:ext cx="2041773" cy="102088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6831" y="1448191"/>
              <a:ext cx="2041773" cy="9084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algn="ctr" defTabSz="889000" rtl="0"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 чем заключаются пробелы </a:t>
              </a:r>
              <a:br>
                <a:rPr lang="en-US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</a:b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возможностей? </a:t>
              </a:r>
            </a:p>
            <a:p>
              <a:pPr marL="285750" indent="-166688" algn="l" defTabSz="889000" rtl="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уровням?</a:t>
              </a:r>
            </a:p>
            <a:p>
              <a:pPr marL="285750" indent="-166688" algn="l" defTabSz="889000" rtl="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Отклонение на одном уровне?</a:t>
              </a:r>
            </a:p>
            <a:p>
              <a:pPr marL="285750" indent="-166688" algn="l" defTabSz="889000" rtl="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функциональным областям?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66178" y="3604820"/>
            <a:ext cx="3637290" cy="1589942"/>
            <a:chOff x="6831" y="1432655"/>
            <a:chExt cx="2041773" cy="1020887"/>
          </a:xfrm>
        </p:grpSpPr>
        <p:sp>
          <p:nvSpPr>
            <p:cNvPr id="21" name="Rounded Rectangle 20"/>
            <p:cNvSpPr/>
            <p:nvPr/>
          </p:nvSpPr>
          <p:spPr>
            <a:xfrm>
              <a:off x="6831" y="1432656"/>
              <a:ext cx="2041773" cy="102088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36732" y="1432655"/>
              <a:ext cx="1981971" cy="10208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algn="ctr" defTabSz="889000" rtl="0"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0" i="0" u="none" baseline="0">
                  <a:solidFill>
                    <a:srgbClr val="FFFF0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В чем заключаются проблемы с эффективностью?</a:t>
              </a:r>
            </a:p>
            <a:p>
              <a:pPr marL="180975" indent="-180975" algn="l" rtl="0"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уровням?</a:t>
              </a:r>
            </a:p>
            <a:p>
              <a:pPr marL="180975" indent="-180975" algn="l" rtl="0"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КПЭ?</a:t>
              </a:r>
            </a:p>
            <a:p>
              <a:pPr marL="180975" indent="-180975" algn="l" rtl="0">
                <a:spcAft>
                  <a:spcPct val="0"/>
                </a:spcAft>
                <a:buFontTx/>
                <a:buChar char="•"/>
                <a:defRPr/>
              </a:pPr>
              <a:r>
                <a:rPr lang="ru-Ru" sz="1400" b="0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Конфигурации по функциональным областям?</a:t>
              </a:r>
              <a:endParaRPr lang="ru-Ru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Title 2"/>
          <p:cNvSpPr txBox="1">
            <a:spLocks/>
          </p:cNvSpPr>
          <p:nvPr/>
        </p:nvSpPr>
        <p:spPr bwMode="auto">
          <a:xfrm>
            <a:off x="-42592" y="8301"/>
            <a:ext cx="122345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BA0C2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/>
            <a:r>
              <a:rPr lang="ru-Ru" sz="3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Сравнение результатов модели технологической зрелости (СММ) и ключевых показателей эффективности (КПЭ)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000" y="6521450"/>
            <a:ext cx="2844800" cy="184150"/>
          </a:xfrm>
        </p:spPr>
        <p:txBody>
          <a:bodyPr/>
          <a:lstStyle/>
          <a:p>
            <a:pPr algn="r" rtl="0">
              <a:defRPr/>
            </a:pPr>
            <a:fld id="{9CF8A37C-50C7-4C94-BC3B-1EF8954AE51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7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787" y="154591"/>
            <a:ext cx="7989627" cy="758825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возможностей и зрелости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31146" y="5483757"/>
            <a:ext cx="3766146" cy="21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>
            <a:off x="2861071" y="3613681"/>
            <a:ext cx="37401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37831" y="2438185"/>
            <a:ext cx="461665" cy="261789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rtl="0">
              <a:defRPr/>
            </a:pPr>
            <a:r>
              <a:rPr lang="ru-Ru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Эффективность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44254" y="5544929"/>
            <a:ext cx="27503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Возможности и функциональность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05232" y="5485929"/>
            <a:ext cx="8477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01878" y="5131989"/>
            <a:ext cx="10185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Низкий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876351" y="5483289"/>
            <a:ext cx="97431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4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Высокий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06613" y="1743605"/>
            <a:ext cx="10185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Высокий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18595" y="5694115"/>
            <a:ext cx="12209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Минимально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653796" y="5714283"/>
            <a:ext cx="1419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Лучшие практики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63519" y="3801006"/>
            <a:ext cx="55960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86092" y="3816881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49295" y="4175656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76467" y="4486806"/>
            <a:ext cx="54769" cy="6191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83622" y="4610631"/>
            <a:ext cx="55959" cy="635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480300" y="3053296"/>
            <a:ext cx="55960" cy="6191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Arc 38"/>
          <p:cNvSpPr/>
          <p:nvPr/>
        </p:nvSpPr>
        <p:spPr>
          <a:xfrm rot="18215171">
            <a:off x="4921647" y="2540851"/>
            <a:ext cx="3186112" cy="1740694"/>
          </a:xfrm>
          <a:custGeom>
            <a:avLst/>
            <a:gdLst>
              <a:gd name="connsiteX0" fmla="*/ 2310733 w 5775471"/>
              <a:gd name="connsiteY0" fmla="*/ 50541 h 5012547"/>
              <a:gd name="connsiteX1" fmla="*/ 5515125 w 5775471"/>
              <a:gd name="connsiteY1" fmla="*/ 1466295 h 5012547"/>
              <a:gd name="connsiteX2" fmla="*/ 2887736 w 5775471"/>
              <a:gd name="connsiteY2" fmla="*/ 2506274 h 5012547"/>
              <a:gd name="connsiteX3" fmla="*/ 2310733 w 5775471"/>
              <a:gd name="connsiteY3" fmla="*/ 50541 h 5012547"/>
              <a:gd name="connsiteX0" fmla="*/ 2310733 w 5775471"/>
              <a:gd name="connsiteY0" fmla="*/ 50541 h 5012547"/>
              <a:gd name="connsiteX1" fmla="*/ 5515125 w 5775471"/>
              <a:gd name="connsiteY1" fmla="*/ 1466295 h 5012547"/>
              <a:gd name="connsiteX0" fmla="*/ 0 w 3649853"/>
              <a:gd name="connsiteY0" fmla="*/ 50766 h 2506499"/>
              <a:gd name="connsiteX1" fmla="*/ 3204392 w 3649853"/>
              <a:gd name="connsiteY1" fmla="*/ 1466520 h 2506499"/>
              <a:gd name="connsiteX2" fmla="*/ 577003 w 3649853"/>
              <a:gd name="connsiteY2" fmla="*/ 2506499 h 2506499"/>
              <a:gd name="connsiteX3" fmla="*/ 0 w 3649853"/>
              <a:gd name="connsiteY3" fmla="*/ 50766 h 2506499"/>
              <a:gd name="connsiteX0" fmla="*/ 0 w 3649853"/>
              <a:gd name="connsiteY0" fmla="*/ 50766 h 2506499"/>
              <a:gd name="connsiteX1" fmla="*/ 3649853 w 3649853"/>
              <a:gd name="connsiteY1" fmla="*/ 2016815 h 2506499"/>
              <a:gd name="connsiteX0" fmla="*/ 1101387 w 4751240"/>
              <a:gd name="connsiteY0" fmla="*/ 154274 h 2610007"/>
              <a:gd name="connsiteX1" fmla="*/ 4305779 w 4751240"/>
              <a:gd name="connsiteY1" fmla="*/ 1570028 h 2610007"/>
              <a:gd name="connsiteX2" fmla="*/ 1678390 w 4751240"/>
              <a:gd name="connsiteY2" fmla="*/ 2610007 h 2610007"/>
              <a:gd name="connsiteX3" fmla="*/ 1101387 w 4751240"/>
              <a:gd name="connsiteY3" fmla="*/ 154274 h 2610007"/>
              <a:gd name="connsiteX0" fmla="*/ 0 w 4751240"/>
              <a:gd name="connsiteY0" fmla="*/ 28113 h 2610007"/>
              <a:gd name="connsiteX1" fmla="*/ 4751240 w 4751240"/>
              <a:gd name="connsiteY1" fmla="*/ 2120323 h 2610007"/>
              <a:gd name="connsiteX0" fmla="*/ 647115 w 4296968"/>
              <a:gd name="connsiteY0" fmla="*/ 79613 h 2535346"/>
              <a:gd name="connsiteX1" fmla="*/ 3851507 w 4296968"/>
              <a:gd name="connsiteY1" fmla="*/ 1495367 h 2535346"/>
              <a:gd name="connsiteX2" fmla="*/ 1224118 w 4296968"/>
              <a:gd name="connsiteY2" fmla="*/ 2535346 h 2535346"/>
              <a:gd name="connsiteX3" fmla="*/ 647115 w 4296968"/>
              <a:gd name="connsiteY3" fmla="*/ 79613 h 2535346"/>
              <a:gd name="connsiteX0" fmla="*/ 0 w 4296968"/>
              <a:gd name="connsiteY0" fmla="*/ 29632 h 2535346"/>
              <a:gd name="connsiteX1" fmla="*/ 4296968 w 4296968"/>
              <a:gd name="connsiteY1" fmla="*/ 2045662 h 2535346"/>
              <a:gd name="connsiteX0" fmla="*/ 647115 w 4296968"/>
              <a:gd name="connsiteY0" fmla="*/ 50767 h 2506500"/>
              <a:gd name="connsiteX1" fmla="*/ 3851507 w 4296968"/>
              <a:gd name="connsiteY1" fmla="*/ 1466521 h 2506500"/>
              <a:gd name="connsiteX2" fmla="*/ 1224118 w 4296968"/>
              <a:gd name="connsiteY2" fmla="*/ 2506500 h 2506500"/>
              <a:gd name="connsiteX3" fmla="*/ 647115 w 4296968"/>
              <a:gd name="connsiteY3" fmla="*/ 50767 h 2506500"/>
              <a:gd name="connsiteX0" fmla="*/ 0 w 4296968"/>
              <a:gd name="connsiteY0" fmla="*/ 786 h 2506500"/>
              <a:gd name="connsiteX1" fmla="*/ 4296968 w 4296968"/>
              <a:gd name="connsiteY1" fmla="*/ 2016816 h 250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96968" h="2506500" stroke="0" extrusionOk="0">
                <a:moveTo>
                  <a:pt x="647115" y="50767"/>
                </a:moveTo>
                <a:cubicBezTo>
                  <a:pt x="1964770" y="-182439"/>
                  <a:pt x="3293492" y="404612"/>
                  <a:pt x="3851507" y="1466521"/>
                </a:cubicBezTo>
                <a:lnTo>
                  <a:pt x="1224118" y="2506500"/>
                </a:lnTo>
                <a:lnTo>
                  <a:pt x="647115" y="50767"/>
                </a:lnTo>
                <a:close/>
              </a:path>
              <a:path w="4296968" h="2506500" fill="none">
                <a:moveTo>
                  <a:pt x="0" y="786"/>
                </a:moveTo>
                <a:cubicBezTo>
                  <a:pt x="1363580" y="98756"/>
                  <a:pt x="3738953" y="954907"/>
                  <a:pt x="4296968" y="2016816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rtl="0"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590903" y="3034246"/>
            <a:ext cx="323850" cy="779463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027611" y="2056343"/>
            <a:ext cx="280988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376466" y="1730909"/>
            <a:ext cx="13632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 eaLnBrk="1" hangingPunct="1"/>
            <a:r>
              <a:rPr lang="ru-Ru" sz="1200" b="0" i="0" u="none" baseline="0">
                <a:solidFill>
                  <a:srgbClr val="003366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Мероприятия по усилению цепи поставок</a:t>
            </a:r>
          </a:p>
        </p:txBody>
      </p:sp>
      <p:cxnSp>
        <p:nvCxnSpPr>
          <p:cNvPr id="37" name="Straight Arrow Connector 36"/>
          <p:cNvCxnSpPr>
            <a:stCxn id="19" idx="3"/>
          </p:cNvCxnSpPr>
          <p:nvPr/>
        </p:nvCxnSpPr>
        <p:spPr>
          <a:xfrm flipV="1">
            <a:off x="6619478" y="3675596"/>
            <a:ext cx="484584" cy="157163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253956" y="3886734"/>
            <a:ext cx="128230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Складирование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530578" y="4237568"/>
            <a:ext cx="114696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Закупки</a:t>
            </a:r>
          </a:p>
        </p:txBody>
      </p:sp>
      <p:sp>
        <p:nvSpPr>
          <p:cNvPr id="41" name="Oval Callout 40"/>
          <p:cNvSpPr/>
          <p:nvPr/>
        </p:nvSpPr>
        <p:spPr>
          <a:xfrm>
            <a:off x="8682039" y="4183197"/>
            <a:ext cx="1967327" cy="1146175"/>
          </a:xfrm>
          <a:prstGeom prst="wedgeEllipseCallout">
            <a:avLst>
              <a:gd name="adj1" fmla="val -48425"/>
              <a:gd name="adj2" fmla="val 6303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Какова потенциальные возможности системы?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939507" y="6339008"/>
            <a:ext cx="3254721" cy="495868"/>
          </a:xfrm>
          <a:prstGeom prst="rect">
            <a:avLst/>
          </a:prstGeom>
          <a:solidFill>
            <a:schemeClr val="accent2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400" b="1" i="1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возможностей и функциональности </a:t>
            </a:r>
          </a:p>
        </p:txBody>
      </p:sp>
      <p:sp>
        <p:nvSpPr>
          <p:cNvPr id="43" name="Rectangle 42"/>
          <p:cNvSpPr/>
          <p:nvPr/>
        </p:nvSpPr>
        <p:spPr>
          <a:xfrm rot="16200000">
            <a:off x="1822172" y="3538607"/>
            <a:ext cx="3772138" cy="240506"/>
          </a:xfrm>
          <a:prstGeom prst="rect">
            <a:avLst/>
          </a:prstGeom>
          <a:solidFill>
            <a:schemeClr val="accent2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400" b="1" i="1" u="none" baseline="0">
                <a:solidFill>
                  <a:schemeClr val="bg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957062" y="4756285"/>
            <a:ext cx="136754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Транспортировка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883420" y="3930674"/>
            <a:ext cx="134452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Организация сбора и удаления отходов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353096" y="3570595"/>
            <a:ext cx="134452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Прогнозирование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934378" y="3180914"/>
            <a:ext cx="12043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0" eaLnBrk="1" hangingPunct="1"/>
            <a:r>
              <a:rPr lang="ru-Ru" sz="105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Выбор продукции</a:t>
            </a:r>
          </a:p>
        </p:txBody>
      </p:sp>
      <p:sp>
        <p:nvSpPr>
          <p:cNvPr id="40" name="Oval Callout 39"/>
          <p:cNvSpPr/>
          <p:nvPr/>
        </p:nvSpPr>
        <p:spPr>
          <a:xfrm>
            <a:off x="1348856" y="1865098"/>
            <a:ext cx="2040189" cy="1146175"/>
          </a:xfrm>
          <a:prstGeom prst="wedgeEllipseCallout">
            <a:avLst>
              <a:gd name="adj1" fmla="val 53162"/>
              <a:gd name="adj2" fmla="val 4277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r>
              <a:rPr lang="ru-Ru" sz="1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Какова реальная эффективность цепи поставок?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4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680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235" y="1192501"/>
            <a:ext cx="11622796" cy="609600"/>
          </a:xfrm>
        </p:spPr>
        <p:txBody>
          <a:bodyPr>
            <a:noAutofit/>
          </a:bodyPr>
          <a:lstStyle/>
          <a:p>
            <a:pPr lvl="1" algn="ctr" rtl="0"/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NSCA 2.0 определяет не только сферы, на которые следует направить основное внимание, но и способы повышения эффективности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064224"/>
            <a:ext cx="7772400" cy="4184176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Модель технологической зрелости и КПЭ могут совместно идентифицировать риски или возможности для развития путем точного определения слабой стороны</a:t>
            </a:r>
          </a:p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Предполагаемые трудности, например, большие возможности всегда приводят к высокой эффективности</a:t>
            </a:r>
          </a:p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Сценарии 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Низкие возможности – Низкая эффективность 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Большие возможности – Высокая эффективность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Большие возможности – Низкая эффективность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Низкие возможности – Высокая эффективность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1495425" y="228600"/>
            <a:ext cx="92011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Потенциальные результаты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5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505075" y="5274281"/>
            <a:ext cx="5810250" cy="1002694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8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739" y="316557"/>
            <a:ext cx="9291162" cy="609600"/>
          </a:xfrm>
        </p:spPr>
        <p:txBody>
          <a:bodyPr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Продвинутый анализ   — Пример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4D8761C-1AF7-4CA7-90FE-F13239F65496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6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23792"/>
              </p:ext>
            </p:extLst>
          </p:nvPr>
        </p:nvGraphicFramePr>
        <p:xfrm>
          <a:off x="2166939" y="2571754"/>
          <a:ext cx="8315324" cy="3511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6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2350">
                <a:tc>
                  <a:txBody>
                    <a:bodyPr/>
                    <a:lstStyle/>
                    <a:p>
                      <a:pPr algn="l" rtl="0"/>
                      <a:r>
                        <a:rPr lang="ru-Ru" sz="20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Модуль</a:t>
                      </a:r>
                      <a:r>
                        <a:rPr lang="en-US" sz="20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модели технологической зрелости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Оценки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Статистическая значимость?</a:t>
                      </a:r>
                      <a:endParaRPr lang="ru-R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350"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Информационная система управления логистикой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-0</a:t>
                      </a:r>
                      <a:r>
                        <a:rPr lang="en-US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Высокая 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350"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Организация сбора и удаления отходов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-0</a:t>
                      </a:r>
                      <a:r>
                        <a:rPr lang="en-US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Нет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7810"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Качество и фармакологический надзор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0,19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Имеет решающее значение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980"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Человеческие 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0,23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0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Да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19738" y="1120553"/>
            <a:ext cx="101166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Пошаговая модель: </a:t>
            </a:r>
          </a:p>
          <a:p>
            <a:pPr algn="l" rtl="0"/>
            <a:r>
              <a:rPr lang="ru-Ru" sz="2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Зависимая переменная = % дефицитных товаров-маркеров</a:t>
            </a:r>
          </a:p>
          <a:p>
            <a:pPr algn="l" rtl="0"/>
            <a:r>
              <a:rPr lang="ru-Ru" sz="2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Медицинские учреждения страны</a:t>
            </a:r>
          </a:p>
        </p:txBody>
      </p:sp>
    </p:spTree>
    <p:extLst>
      <p:ext uri="{BB962C8B-B14F-4D97-AF65-F5344CB8AC3E}">
        <p14:creationId xmlns:p14="http://schemas.microsoft.com/office/powerpoint/2010/main" val="4154733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1425149"/>
            <a:ext cx="10363200" cy="5808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th-TH" sz="601">
                <a:solidFill>
                  <a:srgbClr val="635C5B"/>
                </a:solidFill>
              </a:rPr>
              <a:pPr algn="l" rtl="0"/>
              <a:t>15/08/65</a:t>
            </a:fld>
            <a:endParaRPr lang="ru-Ru" altLang="en-US" sz="601" dirty="0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 algn="r" rtl="0"/>
              <a:t>7</a:t>
            </a:fld>
            <a:endParaRPr lang="ru-Ru" altLang="en-US" sz="601" dirty="0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47A500-FD4D-42E0-B304-85E26050E46A}"/>
              </a:ext>
            </a:extLst>
          </p:cNvPr>
          <p:cNvSpPr txBox="1">
            <a:spLocks/>
          </p:cNvSpPr>
          <p:nvPr/>
        </p:nvSpPr>
        <p:spPr>
          <a:xfrm>
            <a:off x="413925" y="1560213"/>
            <a:ext cx="4827055" cy="3291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•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Шесть основных шаблонов отчетности</a:t>
            </a: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u-Ru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Настройка для конкретной аудитории или потребности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</a:pP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7D733D-A07D-4539-BA22-8D7888120FA7}"/>
              </a:ext>
            </a:extLst>
          </p:cNvPr>
          <p:cNvSpPr/>
          <p:nvPr/>
        </p:nvSpPr>
        <p:spPr>
          <a:xfrm>
            <a:off x="914805" y="480886"/>
            <a:ext cx="4032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Детали отчетности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361" y="107573"/>
            <a:ext cx="6137803" cy="682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021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86002" y="30085"/>
            <a:ext cx="7853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/>
            <a:r>
              <a:rPr lang="ru-Ru" sz="320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Шаблоны Отчетов</a:t>
            </a:r>
            <a:r>
              <a:rPr lang="en-US" sz="320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320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— Снимки экрана</a:t>
            </a:r>
            <a:endParaRPr lang="ru-Ru" altLang="en-US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3-NSCA Brief Example–2018.doc [Compatibility Mode] - Microsoft Wor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4795"/>
            <a:ext cx="5928973" cy="5603205"/>
          </a:xfrm>
          <a:prstGeom prst="rect">
            <a:avLst/>
          </a:prstGeom>
        </p:spPr>
      </p:pic>
      <p:pic>
        <p:nvPicPr>
          <p:cNvPr id="2" name="Picture 1" descr="1-NSCA Outbrief and Final Presentation Template-2018.pptx - Microsoft PowerPoin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343" y="2485016"/>
            <a:ext cx="6893144" cy="4738744"/>
          </a:xfrm>
          <a:prstGeom prst="rect">
            <a:avLst/>
          </a:prstGeom>
        </p:spPr>
      </p:pic>
      <p:pic>
        <p:nvPicPr>
          <p:cNvPr id="5" name="Picture 4" descr="4-Final Report Template-2018.doc [Compatibility Mode] - Microsoft Word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16545" r="8705" b="27229"/>
          <a:stretch/>
        </p:blipFill>
        <p:spPr>
          <a:xfrm>
            <a:off x="7939490" y="-12702"/>
            <a:ext cx="4252510" cy="446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17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368998"/>
            <a:ext cx="12192000" cy="647002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  <a:tabLst>
                <a:tab pos="1770063" algn="l"/>
                <a:tab pos="5545138" algn="ctr"/>
                <a:tab pos="7889875" algn="l"/>
              </a:tabLst>
            </a:pPr>
            <a:r>
              <a:rPr lang="ru-Ru" sz="3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Ключевая аудитория</a:t>
            </a:r>
            <a:endParaRPr lang="ru-Ru" sz="3600" b="1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5156" y="1407749"/>
            <a:ext cx="55375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Национальная</a:t>
            </a:r>
            <a:endParaRPr lang="en-US" sz="3200" b="0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ctr" rtl="0"/>
            <a:endParaRPr lang="en-US" sz="2000" b="0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Ответственные за формирование политики и принятие решений на уровне страны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Технический персонал на уровне страны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Региональные и местные работники системы здравоохранения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Спонсоры и партнеры по реализации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Гражданское общество, частный сектор, другие заинтересованные стороны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8662" y="1407749"/>
            <a:ext cx="469333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Международная</a:t>
            </a:r>
            <a:endParaRPr lang="en-US" sz="3200" b="0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ctr" rtl="0"/>
            <a:endParaRPr lang="en-US" sz="2000" b="0" i="0" u="none" baseline="0">
              <a:latin typeface="Arial" panose="020B0604020202020204" pitchFamily="34" charset="0"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Спонсоры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Другие глобальные спонсоры/партнеры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Товарищества/инициативы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Региональные органы</a:t>
            </a:r>
          </a:p>
          <a:p>
            <a:pPr algn="ctr" rtl="0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/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Агентство США по международному развитию</a:t>
            </a:r>
          </a:p>
        </p:txBody>
      </p:sp>
    </p:spTree>
    <p:extLst>
      <p:ext uri="{BB962C8B-B14F-4D97-AF65-F5344CB8AC3E}">
        <p14:creationId xmlns:p14="http://schemas.microsoft.com/office/powerpoint/2010/main" val="332439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39F7F61E-03C5-4415-A27A-BC32D5EB0C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E764FB-EC4E-4ABE-A16E-35C7F5C59005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61FFD753-5CDF-4EC5-96B6-88D44D3DFE0A}"/>
</file>

<file path=customXml/itemProps4.xml><?xml version="1.0" encoding="utf-8"?>
<ds:datastoreItem xmlns:ds="http://schemas.openxmlformats.org/officeDocument/2006/customXml" ds:itemID="{A6764796-D288-4FDE-8420-A4A636A2897B}">
  <ds:schemaRefs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8d7096d6-fc66-4344-9e3f-2445529a09f6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1155</Words>
  <Application>Microsoft Office PowerPoint</Application>
  <PresentationFormat>Widescreen</PresentationFormat>
  <Paragraphs>158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Gill Sans MT</vt:lpstr>
      <vt:lpstr>Times</vt:lpstr>
      <vt:lpstr>Office Theme</vt:lpstr>
      <vt:lpstr>PowerPoint Presentation</vt:lpstr>
      <vt:lpstr>PowerPoint Presentation</vt:lpstr>
      <vt:lpstr> </vt:lpstr>
      <vt:lpstr>Оценка возможностей и зрелости</vt:lpstr>
      <vt:lpstr>NSCA 2.0 определяет не только сферы, на которые следует направить основное внимание, но и способы повышения эффективности    </vt:lpstr>
      <vt:lpstr>Продвинутый анализ   — Пример</vt:lpstr>
      <vt:lpstr>       </vt:lpstr>
      <vt:lpstr>PowerPoint Presentation</vt:lpstr>
      <vt:lpstr>  Ключевая аудитория</vt:lpstr>
      <vt:lpstr>Планирование инвестиций в цепи поставок — использование выходных данных NSCA</vt:lpstr>
      <vt:lpstr>Структура EVM для применения результатов оценки</vt:lpstr>
      <vt:lpstr>Способы использования результатов NSCA (неисчерпывающий перечень!)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21</cp:revision>
  <cp:lastPrinted>2022-08-15T11:03:02Z</cp:lastPrinted>
  <dcterms:created xsi:type="dcterms:W3CDTF">2018-05-01T03:36:14Z</dcterms:created>
  <dcterms:modified xsi:type="dcterms:W3CDTF">2022-08-15T11:03:07Z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